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ECC514-7645-BC28-9661-2888E62F8A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847859D-6676-BC22-CFA3-A555ED5FD4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364248-F4F9-5548-0724-EDE74864C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27/10/2023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2C8A74-7D84-928D-68FC-B458A73D5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B3F7FB6-9C4E-3610-6DCE-EC396DC0B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39865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D0FC15-CCA1-6207-1AA2-AA2E92AD9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8C3B033-7BC0-834B-4036-26EFCD5E06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55CEE9-CDD4-7414-0659-8BE1ED0E6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27/10/2023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F82286-A596-92C9-C4E5-F5019B616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073850-2738-7053-7ED7-D7E4D833C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53837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CC1B99E-2222-ABCC-0108-F673F2ECFF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39632D8-C0A4-B481-F1E4-D92493E07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22A2E8-CB32-D276-8566-7208F4BEB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27/10/2023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B55246-3F53-C3BE-68E7-9EFF79DF7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6BA6E0-D8F6-F66D-C7CA-AAF9536C2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83893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9B3026-FEC3-01F7-7632-F76435D3A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2C586A-1DDF-36B9-4166-6A706804C1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D8641D-356B-EB11-1B27-AE7DBB02B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27/10/2023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B41E3B-06D8-C48D-3662-7D39402E3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8ED8C61-72AB-7013-1328-B8F58F5D2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238525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4710A6-4BB6-4078-B39E-B1D3E94C6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746C3C1-4D78-CE47-ECA7-12266CB65D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AA2441B-DDB4-9714-B260-9785FB3BA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27/10/2023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509A49-8B0E-5099-F43D-C87576E56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B6196A-1E06-2F54-17BF-FADD945CB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08098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C0F371-1A76-E6D7-1E1D-0BD60395F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6A5E95-D116-BEB0-7A92-025B8329D9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3F47832-B5D8-3FE8-696A-BDFB1DB238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7E041E1-B84B-8D0B-7C11-46B9E8FA2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27/10/2023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205F3FA-BE71-3A6F-068B-B7CF9C704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ED5334F-EBFD-26CE-8399-B8DCCE13C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83944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2F78BA-5632-36EA-A976-6E7FFD45B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B48C2A-9560-9E15-5D0C-F8E814920A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F8FEC13-2BDE-93E5-9ED7-FB12105EF8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5A6E5CE-C2D5-69F5-69AE-418FF3CFA8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AC6BE11-CE23-8DAD-491D-F419E74FE0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F15A27A-2428-A82D-6B53-55FE5BF84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27/10/2023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03E156F-8518-8CC8-E758-A114C579C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3BFBF1B-B300-EF95-FF55-483FBE92D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35558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337425-9307-DF46-FE41-E2E328708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D5724DD-6F30-AEF0-AC28-378069648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27/10/2023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125AFF8-80F9-4C87-570D-299E50AF1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EA2683F-7F0A-5B47-A87E-4BC820BBA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45406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678F9DF-F59F-778B-F503-34B302BCC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27/10/2023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2CD8674-1C8C-039C-3E13-B6BC6A654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F5C5161-61D2-EAED-3320-D7234C95F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69810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DF34B7-CDDD-E590-1172-B03260FD2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766729-7F65-2B79-13B7-1FDD7CD89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18E064E-397B-46C3-DA24-3956AEAE7D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D5D5E45-BD7D-A158-6143-696CFA5E8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27/10/2023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DAA0764-D758-48A5-0A23-01C1889DC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82B1B9D-5482-30F3-4858-828B67A27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63427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F298F4-F6E4-C700-2233-66A12873E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53553A4-77DC-89DF-A7B3-5CDA6A8CAE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5C3082-045F-05C5-3905-43A67570D1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5AF4ABE-1758-081E-2920-5A4D00A30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27/10/2023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22F55D8-500E-A2C7-DB24-68B8F791C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C616411-1979-7FE6-4955-5FFC2EC01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81502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577D8B9-BAE5-DCEB-7900-49FBB0ED2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85527E7-AD39-A225-4045-2849B612F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350191-2285-9402-3A2C-2366C1F7E2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992F1-720D-40EA-87F6-12F268946C49}" type="datetimeFigureOut">
              <a:rPr lang="es-SV" smtClean="0"/>
              <a:t>27/10/2023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D19B8C-3505-A460-49A2-31F905FE36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995317-7BAB-359A-0A08-466E481716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18546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" y="-18440"/>
            <a:ext cx="12187719" cy="6858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536C0782-D0FC-DC6A-D6DC-03F97AF6E5BB}"/>
              </a:ext>
            </a:extLst>
          </p:cNvPr>
          <p:cNvSpPr txBox="1"/>
          <p:nvPr/>
        </p:nvSpPr>
        <p:spPr>
          <a:xfrm>
            <a:off x="283191" y="640574"/>
            <a:ext cx="10266527" cy="17661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Caso 1. Una partícula se mueve en una trayectoria recta (x), como se muestra en la tabla.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Calcule el desplazamiento y la velocidad promedio entre:</a:t>
            </a:r>
          </a:p>
          <a:p>
            <a:pPr marL="342900" lvl="0" indent="-342900" algn="just">
              <a:lnSpc>
                <a:spcPct val="107000"/>
              </a:lnSpc>
              <a:buFont typeface="+mj-lt"/>
              <a:buAutoNum type="alphaLcParenR"/>
            </a:pPr>
            <a:r>
              <a:rPr lang="es-S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t=0 y t=2</a:t>
            </a:r>
          </a:p>
          <a:p>
            <a:pPr marL="342900" lvl="0" indent="-342900" algn="just">
              <a:lnSpc>
                <a:spcPct val="107000"/>
              </a:lnSpc>
              <a:buFont typeface="+mj-lt"/>
              <a:buAutoNum type="alphaLcParenR"/>
            </a:pPr>
            <a:r>
              <a:rPr lang="es-S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t=1 y t=5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es-S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últimos tres segundos.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A62B9D42-B417-4373-6CB5-BD539ABC9A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246" y="2406763"/>
            <a:ext cx="2281067" cy="3000803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22A291D9-C059-F73D-EBE1-25BF85EF6E65}"/>
              </a:ext>
            </a:extLst>
          </p:cNvPr>
          <p:cNvSpPr txBox="1"/>
          <p:nvPr/>
        </p:nvSpPr>
        <p:spPr>
          <a:xfrm>
            <a:off x="3740794" y="2305937"/>
            <a:ext cx="1372262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Solución: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710099EB-B0EB-47BC-8194-61BD29E2B450}"/>
                  </a:ext>
                </a:extLst>
              </p:cNvPr>
              <p:cNvSpPr txBox="1"/>
              <p:nvPr/>
            </p:nvSpPr>
            <p:spPr>
              <a:xfrm>
                <a:off x="3740794" y="2583171"/>
                <a:ext cx="2164942" cy="46416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s-SV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a) t=0…….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SV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=2</m:t>
                    </m:r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𝑚</m:t>
                    </m:r>
                  </m:oMath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710099EB-B0EB-47BC-8194-61BD29E2B4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0794" y="2583171"/>
                <a:ext cx="2164942" cy="464166"/>
              </a:xfrm>
              <a:prstGeom prst="rect">
                <a:avLst/>
              </a:prstGeom>
              <a:blipFill>
                <a:blip r:embed="rId4"/>
                <a:stretch>
                  <a:fillRect l="-2535" b="-21053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4EE5A1DC-2385-102A-F5A1-4AA5C7675DEF}"/>
                  </a:ext>
                </a:extLst>
              </p:cNvPr>
              <p:cNvSpPr txBox="1"/>
              <p:nvPr/>
            </p:nvSpPr>
            <p:spPr>
              <a:xfrm>
                <a:off x="3981284" y="2946394"/>
                <a:ext cx="1924452" cy="46416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s-SV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t=2…….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SV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=12</m:t>
                    </m:r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𝑚</m:t>
                    </m:r>
                  </m:oMath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4EE5A1DC-2385-102A-F5A1-4AA5C7675D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1284" y="2946394"/>
                <a:ext cx="1924452" cy="464166"/>
              </a:xfrm>
              <a:prstGeom prst="rect">
                <a:avLst/>
              </a:prstGeom>
              <a:blipFill>
                <a:blip r:embed="rId5"/>
                <a:stretch>
                  <a:fillRect l="-2532" b="-21053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6752CB3A-CB17-BFCD-86DF-75CA5D628416}"/>
                  </a:ext>
                </a:extLst>
              </p:cNvPr>
              <p:cNvSpPr txBox="1"/>
              <p:nvPr/>
            </p:nvSpPr>
            <p:spPr>
              <a:xfrm>
                <a:off x="3699850" y="3429000"/>
                <a:ext cx="192445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∆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6752CB3A-CB17-BFCD-86DF-75CA5D6284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9850" y="3429000"/>
                <a:ext cx="1924452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CuadroTexto 20">
                <a:extLst>
                  <a:ext uri="{FF2B5EF4-FFF2-40B4-BE49-F238E27FC236}">
                    <a16:creationId xmlns:a16="http://schemas.microsoft.com/office/drawing/2014/main" id="{F17AE80B-41BC-3B8E-D301-19C89B4FFA13}"/>
                  </a:ext>
                </a:extLst>
              </p:cNvPr>
              <p:cNvSpPr txBox="1"/>
              <p:nvPr/>
            </p:nvSpPr>
            <p:spPr>
              <a:xfrm>
                <a:off x="3919987" y="3658996"/>
                <a:ext cx="1924452" cy="6104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∆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=12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𝑚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−2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𝑚</m:t>
                      </m:r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1" name="CuadroTexto 20">
                <a:extLst>
                  <a:ext uri="{FF2B5EF4-FFF2-40B4-BE49-F238E27FC236}">
                    <a16:creationId xmlns:a16="http://schemas.microsoft.com/office/drawing/2014/main" id="{F17AE80B-41BC-3B8E-D301-19C89B4FFA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9987" y="3658996"/>
                <a:ext cx="1924452" cy="61042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CuadroTexto 22">
                <a:extLst>
                  <a:ext uri="{FF2B5EF4-FFF2-40B4-BE49-F238E27FC236}">
                    <a16:creationId xmlns:a16="http://schemas.microsoft.com/office/drawing/2014/main" id="{77325ED9-229A-99CD-8B35-E894B523B470}"/>
                  </a:ext>
                </a:extLst>
              </p:cNvPr>
              <p:cNvSpPr txBox="1"/>
              <p:nvPr/>
            </p:nvSpPr>
            <p:spPr>
              <a:xfrm>
                <a:off x="3919987" y="4013609"/>
                <a:ext cx="1384210" cy="6104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SV" sz="1800" b="1" i="1" smtClean="0">
                          <a:effectLst/>
                          <a:highlight>
                            <a:srgbClr val="FFFF00"/>
                          </a:highlight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∆</m:t>
                      </m:r>
                      <m:r>
                        <a:rPr lang="es-SV" sz="1800" b="1" i="1" smtClean="0">
                          <a:effectLst/>
                          <a:highlight>
                            <a:srgbClr val="FFFF00"/>
                          </a:highlight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𝒙</m:t>
                      </m:r>
                      <m:r>
                        <a:rPr lang="es-SV" sz="1800" b="1" i="1" smtClean="0">
                          <a:effectLst/>
                          <a:highlight>
                            <a:srgbClr val="FFFF00"/>
                          </a:highlight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SV" sz="1800" b="1" i="1" smtClean="0">
                          <a:effectLst/>
                          <a:highlight>
                            <a:srgbClr val="FFFF00"/>
                          </a:highlight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𝟏𝟎</m:t>
                      </m:r>
                      <m:r>
                        <a:rPr lang="es-SV" sz="1800" b="1" i="1" smtClean="0">
                          <a:effectLst/>
                          <a:highlight>
                            <a:srgbClr val="FFFF00"/>
                          </a:highlight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SV" sz="1800" b="1" i="1" smtClean="0">
                          <a:effectLst/>
                          <a:highlight>
                            <a:srgbClr val="FFFF00"/>
                          </a:highlight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𝒎</m:t>
                      </m:r>
                    </m:oMath>
                  </m:oMathPara>
                </a14:m>
                <a:endParaRPr lang="es-SV" sz="1800" dirty="0">
                  <a:effectLst/>
                  <a:highlight>
                    <a:srgbClr val="FFFF00"/>
                  </a:highligh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3" name="CuadroTexto 22">
                <a:extLst>
                  <a:ext uri="{FF2B5EF4-FFF2-40B4-BE49-F238E27FC236}">
                    <a16:creationId xmlns:a16="http://schemas.microsoft.com/office/drawing/2014/main" id="{77325ED9-229A-99CD-8B35-E894B523B4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9987" y="4013609"/>
                <a:ext cx="1384210" cy="61042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CuadroTexto 24">
                <a:extLst>
                  <a:ext uri="{FF2B5EF4-FFF2-40B4-BE49-F238E27FC236}">
                    <a16:creationId xmlns:a16="http://schemas.microsoft.com/office/drawing/2014/main" id="{DB53B11B-435C-3BC5-F02C-32C7B347CA59}"/>
                  </a:ext>
                </a:extLst>
              </p:cNvPr>
              <p:cNvSpPr txBox="1"/>
              <p:nvPr/>
            </p:nvSpPr>
            <p:spPr>
              <a:xfrm>
                <a:off x="3802976" y="4450006"/>
                <a:ext cx="2281068" cy="6127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s-SV" sz="1800" b="1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𝒗</m:t>
                          </m:r>
                        </m:e>
                      </m:acc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∆</m:t>
                          </m:r>
                          <m: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𝒙</m:t>
                          </m:r>
                        </m:num>
                        <m:den>
                          <m: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∆</m:t>
                          </m:r>
                          <m: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𝒕</m:t>
                          </m:r>
                        </m:den>
                      </m:f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𝟏𝟎</m:t>
                          </m:r>
                          <m: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𝒎</m:t>
                          </m:r>
                        </m:num>
                        <m:den>
                          <m: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𝟐</m:t>
                          </m:r>
                          <m: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𝒔</m:t>
                          </m:r>
                        </m:den>
                      </m:f>
                      <m:r>
                        <a:rPr lang="es-SV" sz="1800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25" name="CuadroTexto 24">
                <a:extLst>
                  <a:ext uri="{FF2B5EF4-FFF2-40B4-BE49-F238E27FC236}">
                    <a16:creationId xmlns:a16="http://schemas.microsoft.com/office/drawing/2014/main" id="{DB53B11B-435C-3BC5-F02C-32C7B347CA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2976" y="4450006"/>
                <a:ext cx="2281068" cy="6127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CuadroTexto 26">
                <a:extLst>
                  <a:ext uri="{FF2B5EF4-FFF2-40B4-BE49-F238E27FC236}">
                    <a16:creationId xmlns:a16="http://schemas.microsoft.com/office/drawing/2014/main" id="{C4E2AA40-6913-4A1C-8700-0A38ABFDF391}"/>
                  </a:ext>
                </a:extLst>
              </p:cNvPr>
              <p:cNvSpPr txBox="1"/>
              <p:nvPr/>
            </p:nvSpPr>
            <p:spPr>
              <a:xfrm>
                <a:off x="5905736" y="4589380"/>
                <a:ext cx="881919" cy="4912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SV" sz="1800" b="1" i="1" smtClean="0">
                          <a:effectLst/>
                          <a:highlight>
                            <a:srgbClr val="FFFF00"/>
                          </a:highlight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𝟓</m:t>
                      </m:r>
                      <m:r>
                        <a:rPr lang="es-SV" sz="1800" b="1" i="1" smtClean="0">
                          <a:effectLst/>
                          <a:highlight>
                            <a:srgbClr val="FFFF00"/>
                          </a:highlight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𝒎</m:t>
                      </m:r>
                      <m:r>
                        <a:rPr lang="es-SV" sz="1800" b="1" i="1" smtClean="0">
                          <a:effectLst/>
                          <a:highlight>
                            <a:srgbClr val="FFFF00"/>
                          </a:highlight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/</m:t>
                      </m:r>
                      <m:r>
                        <a:rPr lang="es-SV" sz="1800" b="1" i="1" smtClean="0">
                          <a:effectLst/>
                          <a:highlight>
                            <a:srgbClr val="FFFF00"/>
                          </a:highlight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𝒔</m:t>
                      </m:r>
                    </m:oMath>
                  </m:oMathPara>
                </a14:m>
                <a:endParaRPr lang="es-SV" sz="1800" dirty="0">
                  <a:effectLst/>
                  <a:highlight>
                    <a:srgbClr val="FFFF00"/>
                  </a:highligh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7" name="CuadroTexto 26">
                <a:extLst>
                  <a:ext uri="{FF2B5EF4-FFF2-40B4-BE49-F238E27FC236}">
                    <a16:creationId xmlns:a16="http://schemas.microsoft.com/office/drawing/2014/main" id="{C4E2AA40-6913-4A1C-8700-0A38ABFDF3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5736" y="4589380"/>
                <a:ext cx="881919" cy="49128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CuadroTexto 28">
                <a:extLst>
                  <a:ext uri="{FF2B5EF4-FFF2-40B4-BE49-F238E27FC236}">
                    <a16:creationId xmlns:a16="http://schemas.microsoft.com/office/drawing/2014/main" id="{2A56282F-7442-778C-9228-C249B44D7095}"/>
                  </a:ext>
                </a:extLst>
              </p:cNvPr>
              <p:cNvSpPr txBox="1"/>
              <p:nvPr/>
            </p:nvSpPr>
            <p:spPr>
              <a:xfrm>
                <a:off x="8905163" y="3964208"/>
                <a:ext cx="1644555" cy="4912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1800" b="1" i="1">
                          <a:effectLst/>
                          <a:highlight>
                            <a:srgbClr val="FFFF00"/>
                          </a:highlight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𝟏𝟑</m:t>
                      </m:r>
                      <m:r>
                        <a:rPr lang="es-SV" sz="1800" b="1" i="1">
                          <a:effectLst/>
                          <a:highlight>
                            <a:srgbClr val="FFFF00"/>
                          </a:highlight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s-SV" sz="1800" b="1" i="1">
                          <a:effectLst/>
                          <a:highlight>
                            <a:srgbClr val="FFFF00"/>
                          </a:highlight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𝟕𝟓</m:t>
                      </m:r>
                      <m:r>
                        <a:rPr lang="es-SV" sz="1800" b="1" i="1">
                          <a:effectLst/>
                          <a:highlight>
                            <a:srgbClr val="FFFF00"/>
                          </a:highlight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 </m:t>
                      </m:r>
                      <m:r>
                        <a:rPr lang="es-SV" sz="1800" b="1" i="1">
                          <a:effectLst/>
                          <a:highlight>
                            <a:srgbClr val="FFFF00"/>
                          </a:highlight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𝒎</m:t>
                      </m:r>
                      <m:r>
                        <a:rPr lang="es-SV" sz="1800" b="1" i="1">
                          <a:effectLst/>
                          <a:highlight>
                            <a:srgbClr val="FFFF00"/>
                          </a:highlight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/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𝒔</m:t>
                      </m:r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9" name="CuadroTexto 28">
                <a:extLst>
                  <a:ext uri="{FF2B5EF4-FFF2-40B4-BE49-F238E27FC236}">
                    <a16:creationId xmlns:a16="http://schemas.microsoft.com/office/drawing/2014/main" id="{2A56282F-7442-778C-9228-C249B44D70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05163" y="3964208"/>
                <a:ext cx="1644555" cy="49128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CuadroTexto 30">
                <a:extLst>
                  <a:ext uri="{FF2B5EF4-FFF2-40B4-BE49-F238E27FC236}">
                    <a16:creationId xmlns:a16="http://schemas.microsoft.com/office/drawing/2014/main" id="{30E4CBFD-F4CC-AD0B-81C1-EC12B4A8DFC1}"/>
                  </a:ext>
                </a:extLst>
              </p:cNvPr>
              <p:cNvSpPr txBox="1"/>
              <p:nvPr/>
            </p:nvSpPr>
            <p:spPr>
              <a:xfrm>
                <a:off x="6835423" y="1942597"/>
                <a:ext cx="2063038" cy="46416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s-SV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b) t=1…….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SV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=5</m:t>
                    </m:r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𝑚</m:t>
                    </m:r>
                  </m:oMath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1" name="CuadroTexto 30">
                <a:extLst>
                  <a:ext uri="{FF2B5EF4-FFF2-40B4-BE49-F238E27FC236}">
                    <a16:creationId xmlns:a16="http://schemas.microsoft.com/office/drawing/2014/main" id="{30E4CBFD-F4CC-AD0B-81C1-EC12B4A8DF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423" y="1942597"/>
                <a:ext cx="2063038" cy="464166"/>
              </a:xfrm>
              <a:prstGeom prst="rect">
                <a:avLst/>
              </a:prstGeom>
              <a:blipFill>
                <a:blip r:embed="rId12"/>
                <a:stretch>
                  <a:fillRect l="-2360" b="-21053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CuadroTexto 32">
                <a:extLst>
                  <a:ext uri="{FF2B5EF4-FFF2-40B4-BE49-F238E27FC236}">
                    <a16:creationId xmlns:a16="http://schemas.microsoft.com/office/drawing/2014/main" id="{B9D50B54-8B11-0D95-EC4C-EE300C24AC67}"/>
                  </a:ext>
                </a:extLst>
              </p:cNvPr>
              <p:cNvSpPr txBox="1"/>
              <p:nvPr/>
            </p:nvSpPr>
            <p:spPr>
              <a:xfrm>
                <a:off x="7078945" y="2341207"/>
                <a:ext cx="2164942" cy="46416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s-SV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t=5…….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SV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=60</m:t>
                    </m:r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𝑚</m:t>
                    </m:r>
                  </m:oMath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3" name="CuadroTexto 32">
                <a:extLst>
                  <a:ext uri="{FF2B5EF4-FFF2-40B4-BE49-F238E27FC236}">
                    <a16:creationId xmlns:a16="http://schemas.microsoft.com/office/drawing/2014/main" id="{B9D50B54-8B11-0D95-EC4C-EE300C24AC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8945" y="2341207"/>
                <a:ext cx="2164942" cy="464166"/>
              </a:xfrm>
              <a:prstGeom prst="rect">
                <a:avLst/>
              </a:prstGeom>
              <a:blipFill>
                <a:blip r:embed="rId13"/>
                <a:stretch>
                  <a:fillRect l="-2254" b="-21053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CuadroTexto 34">
                <a:extLst>
                  <a:ext uri="{FF2B5EF4-FFF2-40B4-BE49-F238E27FC236}">
                    <a16:creationId xmlns:a16="http://schemas.microsoft.com/office/drawing/2014/main" id="{0D82F122-0128-F1FE-530E-8DA604EBDA06}"/>
                  </a:ext>
                </a:extLst>
              </p:cNvPr>
              <p:cNvSpPr txBox="1"/>
              <p:nvPr/>
            </p:nvSpPr>
            <p:spPr>
              <a:xfrm>
                <a:off x="6966820" y="2784998"/>
                <a:ext cx="164455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∆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35" name="CuadroTexto 34">
                <a:extLst>
                  <a:ext uri="{FF2B5EF4-FFF2-40B4-BE49-F238E27FC236}">
                    <a16:creationId xmlns:a16="http://schemas.microsoft.com/office/drawing/2014/main" id="{0D82F122-0128-F1FE-530E-8DA604EBDA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6820" y="2784998"/>
                <a:ext cx="1644555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CuadroTexto 36">
                <a:extLst>
                  <a:ext uri="{FF2B5EF4-FFF2-40B4-BE49-F238E27FC236}">
                    <a16:creationId xmlns:a16="http://schemas.microsoft.com/office/drawing/2014/main" id="{EE195954-6F8C-4CB9-F797-C9A3EE91AF12}"/>
                  </a:ext>
                </a:extLst>
              </p:cNvPr>
              <p:cNvSpPr txBox="1"/>
              <p:nvPr/>
            </p:nvSpPr>
            <p:spPr>
              <a:xfrm>
                <a:off x="6966820" y="3074034"/>
                <a:ext cx="2035558" cy="6104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∆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=60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𝑚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−5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𝑚</m:t>
                      </m:r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7" name="CuadroTexto 36">
                <a:extLst>
                  <a:ext uri="{FF2B5EF4-FFF2-40B4-BE49-F238E27FC236}">
                    <a16:creationId xmlns:a16="http://schemas.microsoft.com/office/drawing/2014/main" id="{EE195954-6F8C-4CB9-F797-C9A3EE91AF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6820" y="3074034"/>
                <a:ext cx="2035558" cy="61042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CuadroTexto 38">
                <a:extLst>
                  <a:ext uri="{FF2B5EF4-FFF2-40B4-BE49-F238E27FC236}">
                    <a16:creationId xmlns:a16="http://schemas.microsoft.com/office/drawing/2014/main" id="{6B5A152D-83F1-A2B7-E376-C0CB55481649}"/>
                  </a:ext>
                </a:extLst>
              </p:cNvPr>
              <p:cNvSpPr txBox="1"/>
              <p:nvPr/>
            </p:nvSpPr>
            <p:spPr>
              <a:xfrm>
                <a:off x="6820076" y="3458876"/>
                <a:ext cx="1801505" cy="6104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1800" b="1" i="1" smtClean="0">
                          <a:effectLst/>
                          <a:highlight>
                            <a:srgbClr val="FFFF00"/>
                          </a:highlight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∆</m:t>
                      </m:r>
                      <m:r>
                        <a:rPr lang="es-SV" sz="1800" b="1" i="1" smtClean="0">
                          <a:effectLst/>
                          <a:highlight>
                            <a:srgbClr val="FFFF00"/>
                          </a:highlight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𝒙</m:t>
                      </m:r>
                      <m:r>
                        <a:rPr lang="es-SV" sz="1800" b="1" i="1" smtClean="0">
                          <a:effectLst/>
                          <a:highlight>
                            <a:srgbClr val="FFFF00"/>
                          </a:highlight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SV" sz="1800" b="1" i="1" smtClean="0">
                          <a:effectLst/>
                          <a:highlight>
                            <a:srgbClr val="FFFF00"/>
                          </a:highlight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𝟓𝟓</m:t>
                      </m:r>
                      <m:r>
                        <a:rPr lang="es-SV" sz="1800" b="1" i="1" smtClean="0">
                          <a:effectLst/>
                          <a:highlight>
                            <a:srgbClr val="FFFF00"/>
                          </a:highlight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SV" sz="1800" b="1" i="1" smtClean="0">
                          <a:effectLst/>
                          <a:highlight>
                            <a:srgbClr val="FFFF00"/>
                          </a:highlight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𝒎</m:t>
                      </m:r>
                    </m:oMath>
                  </m:oMathPara>
                </a14:m>
                <a:endParaRPr lang="es-SV" sz="1800" dirty="0">
                  <a:effectLst/>
                  <a:highlight>
                    <a:srgbClr val="FFFF00"/>
                  </a:highligh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9" name="CuadroTexto 38">
                <a:extLst>
                  <a:ext uri="{FF2B5EF4-FFF2-40B4-BE49-F238E27FC236}">
                    <a16:creationId xmlns:a16="http://schemas.microsoft.com/office/drawing/2014/main" id="{6B5A152D-83F1-A2B7-E376-C0CB554816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0076" y="3458876"/>
                <a:ext cx="1801505" cy="61042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CuadroTexto 40">
                <a:extLst>
                  <a:ext uri="{FF2B5EF4-FFF2-40B4-BE49-F238E27FC236}">
                    <a16:creationId xmlns:a16="http://schemas.microsoft.com/office/drawing/2014/main" id="{40136779-8670-DA5E-3A92-A273C82FB921}"/>
                  </a:ext>
                </a:extLst>
              </p:cNvPr>
              <p:cNvSpPr txBox="1"/>
              <p:nvPr/>
            </p:nvSpPr>
            <p:spPr>
              <a:xfrm>
                <a:off x="7172909" y="3814975"/>
                <a:ext cx="1977014" cy="61837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s-SV" sz="18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</m:acc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∆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∆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den>
                      </m:f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55 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4 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den>
                      </m:f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41" name="CuadroTexto 40">
                <a:extLst>
                  <a:ext uri="{FF2B5EF4-FFF2-40B4-BE49-F238E27FC236}">
                    <a16:creationId xmlns:a16="http://schemas.microsoft.com/office/drawing/2014/main" id="{40136779-8670-DA5E-3A92-A273C82FB9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2909" y="3814975"/>
                <a:ext cx="1977014" cy="618374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CuadroTexto 42">
                <a:extLst>
                  <a:ext uri="{FF2B5EF4-FFF2-40B4-BE49-F238E27FC236}">
                    <a16:creationId xmlns:a16="http://schemas.microsoft.com/office/drawing/2014/main" id="{144FE11C-010D-5949-596B-885813AFC5D9}"/>
                  </a:ext>
                </a:extLst>
              </p:cNvPr>
              <p:cNvSpPr txBox="1"/>
              <p:nvPr/>
            </p:nvSpPr>
            <p:spPr>
              <a:xfrm>
                <a:off x="9030601" y="6003080"/>
                <a:ext cx="1606522" cy="4912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1800" b="1" i="1">
                          <a:effectLst/>
                          <a:highlight>
                            <a:srgbClr val="FFFF00"/>
                          </a:highlight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𝟗</m:t>
                      </m:r>
                      <m:r>
                        <a:rPr lang="es-SV" sz="1800" b="1" i="1">
                          <a:effectLst/>
                          <a:highlight>
                            <a:srgbClr val="FFFF00"/>
                          </a:highlight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s-SV" sz="1800" b="1" i="1">
                          <a:effectLst/>
                          <a:highlight>
                            <a:srgbClr val="FFFF00"/>
                          </a:highlight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𝟑𝟑</m:t>
                      </m:r>
                      <m:r>
                        <a:rPr lang="es-SV" sz="1800" b="1" i="1">
                          <a:effectLst/>
                          <a:highlight>
                            <a:srgbClr val="FFFF00"/>
                          </a:highlight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 </m:t>
                      </m:r>
                      <m:r>
                        <a:rPr lang="es-SV" sz="1800" b="1" i="1">
                          <a:effectLst/>
                          <a:highlight>
                            <a:srgbClr val="FFFF00"/>
                          </a:highlight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𝒎</m:t>
                      </m:r>
                      <m:r>
                        <a:rPr lang="es-SV" sz="1800" b="1" i="1">
                          <a:effectLst/>
                          <a:highlight>
                            <a:srgbClr val="FFFF00"/>
                          </a:highlight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/</m:t>
                      </m:r>
                      <m:r>
                        <a:rPr lang="es-SV" sz="1800" b="1" i="1">
                          <a:effectLst/>
                          <a:highlight>
                            <a:srgbClr val="FFFF00"/>
                          </a:highlight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𝒔</m:t>
                      </m:r>
                    </m:oMath>
                  </m:oMathPara>
                </a14:m>
                <a:endParaRPr lang="es-SV" sz="1800" dirty="0">
                  <a:effectLst/>
                  <a:highlight>
                    <a:srgbClr val="FFFF00"/>
                  </a:highligh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3" name="CuadroTexto 42">
                <a:extLst>
                  <a:ext uri="{FF2B5EF4-FFF2-40B4-BE49-F238E27FC236}">
                    <a16:creationId xmlns:a16="http://schemas.microsoft.com/office/drawing/2014/main" id="{144FE11C-010D-5949-596B-885813AFC5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30601" y="6003080"/>
                <a:ext cx="1606522" cy="491288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CuadroTexto 44">
                <a:extLst>
                  <a:ext uri="{FF2B5EF4-FFF2-40B4-BE49-F238E27FC236}">
                    <a16:creationId xmlns:a16="http://schemas.microsoft.com/office/drawing/2014/main" id="{683EB53C-6962-5BEF-00FD-1AA878406F9C}"/>
                  </a:ext>
                </a:extLst>
              </p:cNvPr>
              <p:cNvSpPr txBox="1"/>
              <p:nvPr/>
            </p:nvSpPr>
            <p:spPr>
              <a:xfrm>
                <a:off x="6887804" y="4308841"/>
                <a:ext cx="3042247" cy="46416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s-SV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c) t=3…….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SV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=20</m:t>
                    </m:r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𝑚</m:t>
                    </m:r>
                  </m:oMath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5" name="CuadroTexto 44">
                <a:extLst>
                  <a:ext uri="{FF2B5EF4-FFF2-40B4-BE49-F238E27FC236}">
                    <a16:creationId xmlns:a16="http://schemas.microsoft.com/office/drawing/2014/main" id="{683EB53C-6962-5BEF-00FD-1AA878406F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7804" y="4308841"/>
                <a:ext cx="3042247" cy="464166"/>
              </a:xfrm>
              <a:prstGeom prst="rect">
                <a:avLst/>
              </a:prstGeom>
              <a:blipFill>
                <a:blip r:embed="rId19"/>
                <a:stretch>
                  <a:fillRect l="-1804" b="-21053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CuadroTexto 46">
                <a:extLst>
                  <a:ext uri="{FF2B5EF4-FFF2-40B4-BE49-F238E27FC236}">
                    <a16:creationId xmlns:a16="http://schemas.microsoft.com/office/drawing/2014/main" id="{95280335-F867-FC16-B0B1-308D27B1845E}"/>
                  </a:ext>
                </a:extLst>
              </p:cNvPr>
              <p:cNvSpPr txBox="1"/>
              <p:nvPr/>
            </p:nvSpPr>
            <p:spPr>
              <a:xfrm>
                <a:off x="7142316" y="4575686"/>
                <a:ext cx="2281067" cy="46416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s-SV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t=6…….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SV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=48</m:t>
                    </m:r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𝑚</m:t>
                    </m:r>
                  </m:oMath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7" name="CuadroTexto 46">
                <a:extLst>
                  <a:ext uri="{FF2B5EF4-FFF2-40B4-BE49-F238E27FC236}">
                    <a16:creationId xmlns:a16="http://schemas.microsoft.com/office/drawing/2014/main" id="{95280335-F867-FC16-B0B1-308D27B184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2316" y="4575686"/>
                <a:ext cx="2281067" cy="464166"/>
              </a:xfrm>
              <a:prstGeom prst="rect">
                <a:avLst/>
              </a:prstGeom>
              <a:blipFill>
                <a:blip r:embed="rId20"/>
                <a:stretch>
                  <a:fillRect l="-2406" b="-21053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CuadroTexto 48">
                <a:extLst>
                  <a:ext uri="{FF2B5EF4-FFF2-40B4-BE49-F238E27FC236}">
                    <a16:creationId xmlns:a16="http://schemas.microsoft.com/office/drawing/2014/main" id="{2180C277-B49C-24E7-59EF-39674FC99635}"/>
                  </a:ext>
                </a:extLst>
              </p:cNvPr>
              <p:cNvSpPr txBox="1"/>
              <p:nvPr/>
            </p:nvSpPr>
            <p:spPr>
              <a:xfrm>
                <a:off x="7029944" y="4973091"/>
                <a:ext cx="179281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∆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49" name="CuadroTexto 48">
                <a:extLst>
                  <a:ext uri="{FF2B5EF4-FFF2-40B4-BE49-F238E27FC236}">
                    <a16:creationId xmlns:a16="http://schemas.microsoft.com/office/drawing/2014/main" id="{2180C277-B49C-24E7-59EF-39674FC996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9944" y="4973091"/>
                <a:ext cx="1792815" cy="369332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CuadroTexto 50">
                <a:extLst>
                  <a:ext uri="{FF2B5EF4-FFF2-40B4-BE49-F238E27FC236}">
                    <a16:creationId xmlns:a16="http://schemas.microsoft.com/office/drawing/2014/main" id="{D7516C4E-50BC-539E-0C1C-770191AB059C}"/>
                  </a:ext>
                </a:extLst>
              </p:cNvPr>
              <p:cNvSpPr txBox="1"/>
              <p:nvPr/>
            </p:nvSpPr>
            <p:spPr>
              <a:xfrm>
                <a:off x="6782119" y="5228032"/>
                <a:ext cx="2758594" cy="6104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∆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=48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𝑚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−20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𝑚</m:t>
                      </m:r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1" name="CuadroTexto 50">
                <a:extLst>
                  <a:ext uri="{FF2B5EF4-FFF2-40B4-BE49-F238E27FC236}">
                    <a16:creationId xmlns:a16="http://schemas.microsoft.com/office/drawing/2014/main" id="{D7516C4E-50BC-539E-0C1C-770191AB05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2119" y="5228032"/>
                <a:ext cx="2758594" cy="610424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CuadroTexto 52">
                <a:extLst>
                  <a:ext uri="{FF2B5EF4-FFF2-40B4-BE49-F238E27FC236}">
                    <a16:creationId xmlns:a16="http://schemas.microsoft.com/office/drawing/2014/main" id="{6A9E8D53-F6EE-A7B5-ABB7-FE01ABE2B0B4}"/>
                  </a:ext>
                </a:extLst>
              </p:cNvPr>
              <p:cNvSpPr txBox="1"/>
              <p:nvPr/>
            </p:nvSpPr>
            <p:spPr>
              <a:xfrm>
                <a:off x="7029944" y="5542507"/>
                <a:ext cx="1647159" cy="6104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1800" b="1" i="1" smtClean="0">
                          <a:effectLst/>
                          <a:highlight>
                            <a:srgbClr val="FFFF00"/>
                          </a:highlight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∆</m:t>
                      </m:r>
                      <m:r>
                        <a:rPr lang="es-SV" sz="1800" b="1" i="1" smtClean="0">
                          <a:effectLst/>
                          <a:highlight>
                            <a:srgbClr val="FFFF00"/>
                          </a:highlight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𝒙</m:t>
                      </m:r>
                      <m:r>
                        <a:rPr lang="es-SV" sz="1800" b="1" i="1" smtClean="0">
                          <a:effectLst/>
                          <a:highlight>
                            <a:srgbClr val="FFFF00"/>
                          </a:highlight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SV" sz="1800" b="1" i="1" smtClean="0">
                          <a:effectLst/>
                          <a:highlight>
                            <a:srgbClr val="FFFF00"/>
                          </a:highlight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𝟐𝟖</m:t>
                      </m:r>
                      <m:r>
                        <a:rPr lang="es-SV" sz="1800" b="1" i="1" smtClean="0">
                          <a:effectLst/>
                          <a:highlight>
                            <a:srgbClr val="FFFF00"/>
                          </a:highlight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SV" sz="1800" b="1" i="1" smtClean="0">
                          <a:effectLst/>
                          <a:highlight>
                            <a:srgbClr val="FFFF00"/>
                          </a:highlight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𝒎</m:t>
                      </m:r>
                    </m:oMath>
                  </m:oMathPara>
                </a14:m>
                <a:endParaRPr lang="es-SV" sz="1800" dirty="0">
                  <a:effectLst/>
                  <a:highlight>
                    <a:srgbClr val="FFFF00"/>
                  </a:highligh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3" name="CuadroTexto 52">
                <a:extLst>
                  <a:ext uri="{FF2B5EF4-FFF2-40B4-BE49-F238E27FC236}">
                    <a16:creationId xmlns:a16="http://schemas.microsoft.com/office/drawing/2014/main" id="{6A9E8D53-F6EE-A7B5-ABB7-FE01ABE2B0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9944" y="5542507"/>
                <a:ext cx="1647159" cy="610424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5" name="CuadroTexto 54">
                <a:extLst>
                  <a:ext uri="{FF2B5EF4-FFF2-40B4-BE49-F238E27FC236}">
                    <a16:creationId xmlns:a16="http://schemas.microsoft.com/office/drawing/2014/main" id="{2790E86D-2D1F-D97C-B5D2-A7FCBAD7E56F}"/>
                  </a:ext>
                </a:extLst>
              </p:cNvPr>
              <p:cNvSpPr txBox="1"/>
              <p:nvPr/>
            </p:nvSpPr>
            <p:spPr>
              <a:xfrm>
                <a:off x="7172909" y="5900126"/>
                <a:ext cx="2268725" cy="6127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s-SV" sz="18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</m:acc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∆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∆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den>
                      </m:f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28 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3 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den>
                      </m:f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55" name="CuadroTexto 54">
                <a:extLst>
                  <a:ext uri="{FF2B5EF4-FFF2-40B4-BE49-F238E27FC236}">
                    <a16:creationId xmlns:a16="http://schemas.microsoft.com/office/drawing/2014/main" id="{2790E86D-2D1F-D97C-B5D2-A7FCBAD7E5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2909" y="5900126"/>
                <a:ext cx="2268725" cy="612796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1272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5" grpId="0"/>
      <p:bldP spid="17" grpId="0"/>
      <p:bldP spid="21" grpId="0"/>
      <p:bldP spid="23" grpId="0"/>
      <p:bldP spid="25" grpId="0"/>
      <p:bldP spid="27" grpId="0"/>
      <p:bldP spid="29" grpId="0"/>
      <p:bldP spid="31" grpId="0"/>
      <p:bldP spid="33" grpId="0"/>
      <p:bldP spid="35" grpId="0"/>
      <p:bldP spid="37" grpId="0"/>
      <p:bldP spid="39" grpId="0"/>
      <p:bldP spid="41" grpId="0"/>
      <p:bldP spid="43" grpId="0"/>
      <p:bldP spid="45" grpId="0"/>
      <p:bldP spid="47" grpId="0"/>
      <p:bldP spid="49" grpId="0"/>
      <p:bldP spid="51" grpId="0"/>
      <p:bldP spid="53" grpId="0"/>
      <p:bldP spid="55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195</Words>
  <Application>Microsoft Office PowerPoint</Application>
  <PresentationFormat>Panorámica</PresentationFormat>
  <Paragraphs>27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RUBEN ALFREDO MENDOZA JUAREZ</dc:creator>
  <cp:lastModifiedBy>RUBEN ALFREDO MENDOZA JUAREZ</cp:lastModifiedBy>
  <cp:revision>4</cp:revision>
  <dcterms:created xsi:type="dcterms:W3CDTF">2023-10-27T00:51:22Z</dcterms:created>
  <dcterms:modified xsi:type="dcterms:W3CDTF">2023-10-28T01:28:30Z</dcterms:modified>
</cp:coreProperties>
</file>